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7" r:id="rId4"/>
    <p:sldId id="302" r:id="rId5"/>
    <p:sldId id="303" r:id="rId6"/>
    <p:sldId id="266" r:id="rId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254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EBF1E8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EBF1E8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381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381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381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381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381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381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CCE8C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CE8C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38100" cap="flat">
              <a:solidFill>
                <a:srgbClr val="CCE8CF"/>
              </a:solidFill>
              <a:prstDash val="solid"/>
              <a:round/>
            </a:ln>
          </a:top>
          <a:bottom>
            <a:ln w="127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CCE8CF"/>
      </a:tcTxStyle>
      <a:tcStyle>
        <a:tcBdr>
          <a:left>
            <a:ln w="12700" cap="flat">
              <a:solidFill>
                <a:srgbClr val="CCE8CF"/>
              </a:solidFill>
              <a:prstDash val="solid"/>
              <a:round/>
            </a:ln>
          </a:left>
          <a:right>
            <a:ln w="12700" cap="flat">
              <a:solidFill>
                <a:srgbClr val="CCE8CF"/>
              </a:solidFill>
              <a:prstDash val="solid"/>
              <a:round/>
            </a:ln>
          </a:right>
          <a:top>
            <a:ln w="12700" cap="flat">
              <a:solidFill>
                <a:srgbClr val="CCE8CF"/>
              </a:solidFill>
              <a:prstDash val="solid"/>
              <a:round/>
            </a:ln>
          </a:top>
          <a:bottom>
            <a:ln w="38100" cap="flat">
              <a:solidFill>
                <a:srgbClr val="CCE8CF"/>
              </a:solidFill>
              <a:prstDash val="solid"/>
              <a:round/>
            </a:ln>
          </a:bottom>
          <a:insideH>
            <a:ln w="12700" cap="flat">
              <a:solidFill>
                <a:srgbClr val="CCE8CF"/>
              </a:solidFill>
              <a:prstDash val="solid"/>
              <a:round/>
            </a:ln>
          </a:insideH>
          <a:insideV>
            <a:ln w="12700" cap="flat">
              <a:solidFill>
                <a:srgbClr val="CCE8C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48"/>
    <p:restoredTop sz="94643"/>
  </p:normalViewPr>
  <p:slideViewPr>
    <p:cSldViewPr snapToGrid="0" snapToObjects="1">
      <p:cViewPr varScale="1">
        <p:scale>
          <a:sx n="113" d="100"/>
          <a:sy n="113" d="100"/>
        </p:scale>
        <p:origin x="18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914400" y="1844675"/>
            <a:ext cx="10363200" cy="20415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1828800" y="3886200"/>
            <a:ext cx="8534400" cy="2971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490" y="-22860"/>
            <a:ext cx="3174366" cy="2362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020" y="4057650"/>
            <a:ext cx="2219326" cy="290449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图片 5" descr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500" y="2542539"/>
            <a:ext cx="782956" cy="863601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文本框 10"/>
          <p:cNvSpPr txBox="1"/>
          <p:nvPr/>
        </p:nvSpPr>
        <p:spPr>
          <a:xfrm>
            <a:off x="6395084" y="2542539"/>
            <a:ext cx="4789384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40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en-US" dirty="0"/>
              <a:t>大数据开发技术</a:t>
            </a:r>
            <a:endParaRPr dirty="0"/>
          </a:p>
        </p:txBody>
      </p:sp>
      <p:sp>
        <p:nvSpPr>
          <p:cNvPr id="24" name="直接连接符 13"/>
          <p:cNvSpPr/>
          <p:nvPr/>
        </p:nvSpPr>
        <p:spPr>
          <a:xfrm flipH="1">
            <a:off x="6276340" y="956310"/>
            <a:ext cx="564516" cy="469901"/>
          </a:xfrm>
          <a:prstGeom prst="line">
            <a:avLst/>
          </a:prstGeom>
          <a:ln w="63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grpSp>
        <p:nvGrpSpPr>
          <p:cNvPr id="28" name="组合 18"/>
          <p:cNvGrpSpPr/>
          <p:nvPr/>
        </p:nvGrpSpPr>
        <p:grpSpPr>
          <a:xfrm>
            <a:off x="4515484" y="1360805"/>
            <a:ext cx="3220722" cy="2665097"/>
            <a:chOff x="0" y="0"/>
            <a:chExt cx="3220721" cy="2665096"/>
          </a:xfrm>
        </p:grpSpPr>
        <p:sp>
          <p:nvSpPr>
            <p:cNvPr id="25" name="直接连接符 9"/>
            <p:cNvSpPr/>
            <p:nvPr/>
          </p:nvSpPr>
          <p:spPr>
            <a:xfrm flipH="1">
              <a:off x="207645" y="178434"/>
              <a:ext cx="2805431" cy="2322832"/>
            </a:xfrm>
            <a:prstGeom prst="line">
              <a:avLst/>
            </a:prstGeom>
            <a:noFill/>
            <a:ln w="6350" cap="flat">
              <a:solidFill>
                <a:srgbClr val="6D986A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dirty="0"/>
            </a:p>
          </p:txBody>
        </p:sp>
        <p:sp>
          <p:nvSpPr>
            <p:cNvPr id="26" name="椭圆 16"/>
            <p:cNvSpPr/>
            <p:nvPr/>
          </p:nvSpPr>
          <p:spPr>
            <a:xfrm>
              <a:off x="3100705" y="0"/>
              <a:ext cx="120017" cy="120017"/>
            </a:xfrm>
            <a:prstGeom prst="ellips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27" name="椭圆 17"/>
            <p:cNvSpPr/>
            <p:nvPr/>
          </p:nvSpPr>
          <p:spPr>
            <a:xfrm>
              <a:off x="0" y="2545080"/>
              <a:ext cx="120017" cy="120017"/>
            </a:xfrm>
            <a:prstGeom prst="ellips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29" name="直接连接符 21"/>
          <p:cNvSpPr/>
          <p:nvPr/>
        </p:nvSpPr>
        <p:spPr>
          <a:xfrm flipH="1">
            <a:off x="5628004" y="5340984"/>
            <a:ext cx="564516" cy="469901"/>
          </a:xfrm>
          <a:prstGeom prst="line">
            <a:avLst/>
          </a:prstGeom>
          <a:ln w="63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pic>
        <p:nvPicPr>
          <p:cNvPr id="30" name="Picture 2" descr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70490" y="5340984"/>
            <a:ext cx="1151212" cy="1151212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TextBox 2"/>
          <p:cNvSpPr txBox="1"/>
          <p:nvPr/>
        </p:nvSpPr>
        <p:spPr>
          <a:xfrm>
            <a:off x="6395082" y="4545967"/>
            <a:ext cx="3251850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lvl1pPr>
          </a:lstStyle>
          <a:p>
            <a:r>
              <a:rPr lang="zh-CN" altLang="en-US" dirty="0"/>
              <a:t>信息与计算机工程学院</a:t>
            </a:r>
            <a:endParaRPr lang="en-US" altLang="zh-CN" dirty="0"/>
          </a:p>
          <a:p>
            <a:endParaRPr lang="en-US" altLang="zh-CN" dirty="0"/>
          </a:p>
          <a:p>
            <a:r>
              <a:rPr dirty="0"/>
              <a:t>卢洋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56AFC4D-0C19-F74A-8245-AAB3CEA6A6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706" y="510539"/>
            <a:ext cx="3175000" cy="2032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2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1" animBg="1" advAuto="0"/>
      <p:bldP spid="21" grpId="2" animBg="1" advAuto="0"/>
      <p:bldP spid="22" grpId="5" animBg="1" advAuto="0"/>
      <p:bldP spid="23" grpId="4" animBg="1" advAuto="0"/>
      <p:bldP spid="24" grpId="6" animBg="1" advAuto="0"/>
      <p:bldP spid="28" grpId="3" animBg="1" advAuto="0"/>
      <p:bldP spid="29" grpId="7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0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68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69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71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dirty="0"/>
              <a:t>大数据基础</a:t>
            </a:r>
            <a:endParaRPr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192614B8-1245-E640-84CC-2CF2C9F7688F}"/>
              </a:ext>
            </a:extLst>
          </p:cNvPr>
          <p:cNvGrpSpPr/>
          <p:nvPr/>
        </p:nvGrpSpPr>
        <p:grpSpPr>
          <a:xfrm>
            <a:off x="2133282" y="2216190"/>
            <a:ext cx="7925436" cy="2760982"/>
            <a:chOff x="2133282" y="2216190"/>
            <a:chExt cx="7925436" cy="2760982"/>
          </a:xfrm>
        </p:grpSpPr>
        <p:sp>
          <p:nvSpPr>
            <p:cNvPr id="72" name="Rectangle 5"/>
            <p:cNvSpPr/>
            <p:nvPr/>
          </p:nvSpPr>
          <p:spPr>
            <a:xfrm>
              <a:off x="2133282" y="2216190"/>
              <a:ext cx="7925436" cy="2760982"/>
            </a:xfrm>
            <a:prstGeom prst="rect">
              <a:avLst/>
            </a:prstGeom>
            <a:ln w="31750">
              <a:solidFill>
                <a:srgbClr val="6D986A"/>
              </a:solidFill>
              <a:miter/>
            </a:ln>
          </p:spPr>
          <p:txBody>
            <a:bodyPr lIns="45719" rIns="45719"/>
            <a:lstStyle/>
            <a:p>
              <a:endParaRPr dirty="0"/>
            </a:p>
          </p:txBody>
        </p:sp>
        <p:sp>
          <p:nvSpPr>
            <p:cNvPr id="73" name="文本框 5"/>
            <p:cNvSpPr txBox="1"/>
            <p:nvPr/>
          </p:nvSpPr>
          <p:spPr>
            <a:xfrm>
              <a:off x="2353733" y="2361817"/>
              <a:ext cx="7484534" cy="107721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>
                <a:defRPr sz="3200">
                  <a:solidFill>
                    <a:srgbClr val="6D986A"/>
                  </a:solidFill>
                  <a:latin typeface="方正清刻本悦宋简体"/>
                  <a:ea typeface="方正清刻本悦宋简体"/>
                  <a:cs typeface="方正清刻本悦宋简体"/>
                  <a:sym typeface="方正清刻本悦宋简体"/>
                </a:defRPr>
              </a:lvl1pPr>
            </a:lstStyle>
            <a:p>
              <a:r>
                <a:rPr lang="en-US" altLang="zh-CN" dirty="0"/>
                <a:t>1.4</a:t>
              </a:r>
              <a:r>
                <a:rPr lang="zh-CN" altLang="en-US" dirty="0"/>
                <a:t> 大数据发展前景</a:t>
              </a:r>
              <a:endParaRPr lang="en-US" altLang="zh-CN" dirty="0"/>
            </a:p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17287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 advAuto="0"/>
      <p:bldP spid="67" grpId="0" animBg="1" advAuto="0"/>
      <p:bldP spid="70" grpId="0" animBg="1" advAuto="0"/>
      <p:bldP spid="71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大数据发展前景</a:t>
            </a:r>
            <a:endParaRPr dirty="0"/>
          </a:p>
        </p:txBody>
      </p:sp>
      <p:sp>
        <p:nvSpPr>
          <p:cNvPr id="147" name="Rectangle 5"/>
          <p:cNvSpPr/>
          <p:nvPr/>
        </p:nvSpPr>
        <p:spPr>
          <a:xfrm>
            <a:off x="2132328" y="982134"/>
            <a:ext cx="7925436" cy="4050924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48" name="文本框 5"/>
          <p:cNvSpPr txBox="1"/>
          <p:nvPr/>
        </p:nvSpPr>
        <p:spPr>
          <a:xfrm>
            <a:off x="2352778" y="1252647"/>
            <a:ext cx="7484535" cy="2677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457200" indent="-457200">
              <a:buSzPct val="100000"/>
              <a:buAutoNum type="arabicPeriod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zh-CN" altLang="en-US" dirty="0"/>
              <a:t>党的十八大提出“</a:t>
            </a:r>
            <a:r>
              <a:rPr lang="zh-CN" altLang="en-US" b="1" dirty="0"/>
              <a:t>实施国家大数据战略</a:t>
            </a:r>
            <a:r>
              <a:rPr lang="zh-CN" altLang="en-US" dirty="0"/>
              <a:t>”，国务院印发了</a:t>
            </a:r>
            <a:r>
              <a:rPr lang="en-US" altLang="zh-CN" dirty="0"/>
              <a:t>《</a:t>
            </a:r>
            <a:r>
              <a:rPr lang="zh-CN" altLang="en-US" dirty="0"/>
              <a:t>促进大数据发展行动纲要</a:t>
            </a:r>
            <a:r>
              <a:rPr lang="en-US" altLang="zh-CN" dirty="0"/>
              <a:t>》</a:t>
            </a:r>
            <a:r>
              <a:rPr lang="zh-CN" altLang="en-US" dirty="0"/>
              <a:t>，大数据技术和应用处于创新突破期，国内市场需求处于爆发期，我国大数据产业面临重要的发展机遇。</a:t>
            </a:r>
            <a:endParaRPr lang="en-US" altLang="zh-CN" dirty="0"/>
          </a:p>
          <a:p>
            <a:pPr marL="457200" indent="-457200">
              <a:buSzPct val="100000"/>
              <a:buAutoNum type="arabicPeriod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endParaRPr lang="en-US" dirty="0"/>
          </a:p>
          <a:p>
            <a:pPr marL="457200" indent="-457200">
              <a:buSzPct val="100000"/>
              <a:buAutoNum type="arabicPeriod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zh-CN" altLang="en-US" dirty="0"/>
              <a:t>党的十九大提出“</a:t>
            </a:r>
            <a:r>
              <a:rPr lang="zh-CN" altLang="en-US" b="1" dirty="0"/>
              <a:t>推动互联网、大数据、人工智能和实体经济深度融合</a:t>
            </a:r>
            <a:r>
              <a:rPr lang="zh-CN" altLang="en-US" dirty="0"/>
              <a:t>”。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620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  <p:bldP spid="147" grpId="0" animBg="1" advAuto="0"/>
      <p:bldP spid="148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大数据发展前景</a:t>
            </a:r>
            <a:endParaRPr dirty="0"/>
          </a:p>
        </p:txBody>
      </p:sp>
      <p:sp>
        <p:nvSpPr>
          <p:cNvPr id="147" name="Rectangle 5"/>
          <p:cNvSpPr/>
          <p:nvPr/>
        </p:nvSpPr>
        <p:spPr>
          <a:xfrm>
            <a:off x="2132328" y="982134"/>
            <a:ext cx="7925436" cy="4050924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48" name="文本框 5"/>
          <p:cNvSpPr txBox="1"/>
          <p:nvPr/>
        </p:nvSpPr>
        <p:spPr>
          <a:xfrm>
            <a:off x="2352778" y="1252647"/>
            <a:ext cx="7484535" cy="3046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en-US" altLang="zh-CN" dirty="0"/>
              <a:t>3.</a:t>
            </a:r>
            <a:r>
              <a:rPr lang="zh-CN" altLang="en-US" dirty="0"/>
              <a:t> 国际数据公司</a:t>
            </a:r>
            <a:r>
              <a:rPr lang="en-US" altLang="zh-CN" dirty="0"/>
              <a:t>IDC</a:t>
            </a:r>
            <a:r>
              <a:rPr lang="zh-CN" altLang="en-US" dirty="0"/>
              <a:t>预测，到</a:t>
            </a:r>
            <a:r>
              <a:rPr lang="en-US" altLang="zh-CN" dirty="0"/>
              <a:t>2020</a:t>
            </a:r>
            <a:r>
              <a:rPr lang="zh-CN" altLang="en-US" dirty="0"/>
              <a:t>年，企业基于大数据计算分析平台的支出将突破</a:t>
            </a:r>
            <a:r>
              <a:rPr lang="en-US" altLang="zh-CN" dirty="0"/>
              <a:t>5000</a:t>
            </a:r>
            <a:r>
              <a:rPr lang="zh-CN" altLang="en-US" dirty="0"/>
              <a:t>亿美元。目前，我国大数据人才</a:t>
            </a:r>
            <a:r>
              <a:rPr lang="zh-CN" altLang="en-US" dirty="0">
                <a:solidFill>
                  <a:srgbClr val="FF0000"/>
                </a:solidFill>
              </a:rPr>
              <a:t>仅有</a:t>
            </a:r>
            <a:r>
              <a:rPr lang="en-US" altLang="zh-CN" dirty="0">
                <a:solidFill>
                  <a:srgbClr val="FF0000"/>
                </a:solidFill>
              </a:rPr>
              <a:t>46</a:t>
            </a:r>
            <a:r>
              <a:rPr lang="zh-CN" altLang="en-US" dirty="0">
                <a:solidFill>
                  <a:srgbClr val="FF0000"/>
                </a:solidFill>
              </a:rPr>
              <a:t>万</a:t>
            </a:r>
            <a:r>
              <a:rPr lang="zh-CN" altLang="en-US" dirty="0"/>
              <a:t>，未来三到五年</a:t>
            </a:r>
            <a:r>
              <a:rPr lang="zh-CN" altLang="en-US" dirty="0">
                <a:solidFill>
                  <a:srgbClr val="FF0000"/>
                </a:solidFill>
              </a:rPr>
              <a:t>人才缺口达到</a:t>
            </a:r>
            <a:r>
              <a:rPr lang="en-US" altLang="zh-CN" dirty="0">
                <a:solidFill>
                  <a:srgbClr val="FF0000"/>
                </a:solidFill>
              </a:rPr>
              <a:t>150</a:t>
            </a:r>
            <a:r>
              <a:rPr lang="zh-CN" altLang="en-US" dirty="0">
                <a:solidFill>
                  <a:srgbClr val="FF0000"/>
                </a:solidFill>
              </a:rPr>
              <a:t>万</a:t>
            </a:r>
            <a:r>
              <a:rPr lang="zh-CN" altLang="en-US" dirty="0"/>
              <a:t>之多。</a:t>
            </a:r>
            <a:endParaRPr lang="en-US" altLang="zh-CN" dirty="0"/>
          </a:p>
          <a:p>
            <a:pPr>
              <a:buSzPct val="100000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endParaRPr lang="en-US" dirty="0"/>
          </a:p>
          <a:p>
            <a:pPr>
              <a:buSzPct val="100000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zh-CN" altLang="en-US" dirty="0"/>
              <a:t>人才缺口计算：</a:t>
            </a:r>
            <a:endParaRPr lang="en-US" altLang="zh-CN" dirty="0"/>
          </a:p>
          <a:p>
            <a:pPr>
              <a:buSzPct val="100000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zh-CN" altLang="en-US" dirty="0"/>
              <a:t>每年：</a:t>
            </a:r>
            <a:r>
              <a:rPr lang="en-US" altLang="zh-CN" dirty="0"/>
              <a:t>30</a:t>
            </a:r>
            <a:r>
              <a:rPr lang="zh-CN" altLang="en-US" dirty="0"/>
              <a:t>万；</a:t>
            </a:r>
            <a:endParaRPr lang="en-US" altLang="zh-CN" dirty="0"/>
          </a:p>
          <a:p>
            <a:pPr>
              <a:buSzPct val="100000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zh-CN" altLang="en-US" dirty="0"/>
              <a:t>每月：</a:t>
            </a:r>
            <a:r>
              <a:rPr lang="en-US" altLang="zh-CN" dirty="0"/>
              <a:t>2.5</a:t>
            </a:r>
            <a:r>
              <a:rPr lang="zh-CN" altLang="en-US" dirty="0"/>
              <a:t>万。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135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  <p:bldP spid="147" grpId="0" animBg="1" advAuto="0"/>
      <p:bldP spid="148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8494" y="-9525"/>
            <a:ext cx="2252981" cy="16776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5189854"/>
            <a:ext cx="1343661" cy="17589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5" name="组合 1"/>
          <p:cNvGrpSpPr/>
          <p:nvPr/>
        </p:nvGrpSpPr>
        <p:grpSpPr>
          <a:xfrm>
            <a:off x="-6351" y="307657"/>
            <a:ext cx="3248979" cy="500063"/>
            <a:chOff x="0" y="38655"/>
            <a:chExt cx="3248977" cy="500062"/>
          </a:xfrm>
        </p:grpSpPr>
        <p:sp>
          <p:nvSpPr>
            <p:cNvPr id="143" name="矩形 7"/>
            <p:cNvSpPr/>
            <p:nvPr/>
          </p:nvSpPr>
          <p:spPr>
            <a:xfrm>
              <a:off x="0" y="38972"/>
              <a:ext cx="2929256" cy="499746"/>
            </a:xfrm>
            <a:prstGeom prst="rect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  <p:sp>
          <p:nvSpPr>
            <p:cNvPr id="144" name="等腰三角形 8"/>
            <p:cNvSpPr/>
            <p:nvPr/>
          </p:nvSpPr>
          <p:spPr>
            <a:xfrm rot="5400000">
              <a:off x="2839085" y="128507"/>
              <a:ext cx="499746" cy="320041"/>
            </a:xfrm>
            <a:prstGeom prst="triangle">
              <a:avLst/>
            </a:prstGeom>
            <a:solidFill>
              <a:srgbClr val="6D986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CCE8CF"/>
                  </a:solidFill>
                </a:defRPr>
              </a:pPr>
              <a:endParaRPr dirty="0"/>
            </a:p>
          </p:txBody>
        </p:sp>
      </p:grpSp>
      <p:sp>
        <p:nvSpPr>
          <p:cNvPr id="146" name="矩形 9"/>
          <p:cNvSpPr txBox="1"/>
          <p:nvPr/>
        </p:nvSpPr>
        <p:spPr>
          <a:xfrm>
            <a:off x="220345" y="372864"/>
            <a:ext cx="24758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b="1">
                <a:solidFill>
                  <a:srgbClr val="CCE8C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大数据发展前景</a:t>
            </a:r>
            <a:endParaRPr dirty="0"/>
          </a:p>
        </p:txBody>
      </p:sp>
      <p:sp>
        <p:nvSpPr>
          <p:cNvPr id="147" name="Rectangle 5"/>
          <p:cNvSpPr/>
          <p:nvPr/>
        </p:nvSpPr>
        <p:spPr>
          <a:xfrm>
            <a:off x="2132328" y="982134"/>
            <a:ext cx="7925436" cy="4050924"/>
          </a:xfrm>
          <a:prstGeom prst="rect">
            <a:avLst/>
          </a:prstGeom>
          <a:ln w="31750">
            <a:solidFill>
              <a:srgbClr val="6D986A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48" name="文本框 5"/>
          <p:cNvSpPr txBox="1"/>
          <p:nvPr/>
        </p:nvSpPr>
        <p:spPr>
          <a:xfrm>
            <a:off x="2352778" y="1252647"/>
            <a:ext cx="7484535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defRPr sz="2400">
                <a:solidFill>
                  <a:srgbClr val="6D986A"/>
                </a:solidFill>
                <a:latin typeface="方正清刻本悦宋简体"/>
                <a:ea typeface="方正清刻本悦宋简体"/>
                <a:cs typeface="方正清刻本悦宋简体"/>
                <a:sym typeface="方正清刻本悦宋简体"/>
              </a:defRPr>
            </a:pPr>
            <a:r>
              <a:rPr lang="en-US" altLang="zh-CN" dirty="0"/>
              <a:t>4.</a:t>
            </a:r>
            <a:r>
              <a:rPr lang="zh-CN" altLang="en-US" dirty="0"/>
              <a:t> </a:t>
            </a:r>
            <a:r>
              <a:rPr lang="en-US" altLang="zh-CN" dirty="0"/>
              <a:t>2017</a:t>
            </a:r>
            <a:r>
              <a:rPr lang="zh-CN" altLang="en-US" dirty="0"/>
              <a:t>年北京大学、中国人民大学、北京邮电大学等</a:t>
            </a:r>
            <a:r>
              <a:rPr lang="en-US" altLang="zh-CN" dirty="0"/>
              <a:t>25</a:t>
            </a:r>
            <a:r>
              <a:rPr lang="zh-CN" altLang="en-US" dirty="0"/>
              <a:t>所高校成功申请开设大数据课程。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42A9B05-9A78-D94D-B0AB-DD0121633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9311" y="2258057"/>
            <a:ext cx="2556933" cy="255693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2B2AE38-1C6C-4B46-88B1-99F2806D01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1624" y="2337578"/>
            <a:ext cx="2182843" cy="218284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FB80F5D-0007-AB43-A562-BBD03478D1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9847" y="2258057"/>
            <a:ext cx="2182842" cy="218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08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 advAuto="0"/>
      <p:bldP spid="142" grpId="0" animBg="1" advAuto="0"/>
      <p:bldP spid="145" grpId="0" animBg="1" advAuto="0"/>
      <p:bldP spid="146" grpId="0" animBg="1" advAuto="0"/>
      <p:bldP spid="147" grpId="0" animBg="1" advAuto="0"/>
      <p:bldP spid="148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490" y="-22860"/>
            <a:ext cx="3174366" cy="23628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020" y="4057650"/>
            <a:ext cx="2219326" cy="2904490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文本框 1"/>
          <p:cNvSpPr txBox="1"/>
          <p:nvPr/>
        </p:nvSpPr>
        <p:spPr>
          <a:xfrm>
            <a:off x="2559050" y="2242820"/>
            <a:ext cx="7073266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8000" b="1">
                <a:solidFill>
                  <a:srgbClr val="8CAA5B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/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wip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1" animBg="1" advAuto="0"/>
      <p:bldP spid="166" grpId="2" animBg="1" advAuto="0"/>
      <p:bldP spid="167" grpId="3" animBg="1" advAuto="0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CE8C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CE8C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1501</TotalTime>
  <Words>188</Words>
  <Application>Microsoft Macintosh PowerPoint</Application>
  <PresentationFormat>宽屏</PresentationFormat>
  <Paragraphs>19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等线</vt:lpstr>
      <vt:lpstr>方正清刻本悦宋简体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卢 洋</cp:lastModifiedBy>
  <cp:revision>45</cp:revision>
  <dcterms:modified xsi:type="dcterms:W3CDTF">2020-02-20T03:08:14Z</dcterms:modified>
</cp:coreProperties>
</file>